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551">
          <p15:clr>
            <a:srgbClr val="A4A3A4"/>
          </p15:clr>
        </p15:guide>
        <p15:guide id="2" orient="horz" pos="10368">
          <p15:clr>
            <a:srgbClr val="A4A3A4"/>
          </p15:clr>
        </p15:guide>
        <p15:guide id="3" pos="21376">
          <p15:clr>
            <a:srgbClr val="A4A3A4"/>
          </p15:clr>
        </p15:guide>
        <p15:guide id="4" pos="6187">
          <p15:clr>
            <a:srgbClr val="A4A3A4"/>
          </p15:clr>
        </p15:guide>
        <p15:guide id="5" pos="26410">
          <p15:clr>
            <a:srgbClr val="A4A3A4"/>
          </p15:clr>
        </p15:guide>
        <p15:guide id="6" pos="1217">
          <p15:clr>
            <a:srgbClr val="A4A3A4"/>
          </p15:clr>
        </p15:guide>
        <p15:guide id="7" pos="19873">
          <p15:clr>
            <a:srgbClr val="A4A3A4"/>
          </p15:clr>
        </p15:guide>
        <p15:guide id="8" pos="77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3D41"/>
    <a:srgbClr val="005973"/>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65" autoAdjust="0"/>
    <p:restoredTop sz="94759"/>
  </p:normalViewPr>
  <p:slideViewPr>
    <p:cSldViewPr snapToGrid="0" snapToObjects="1">
      <p:cViewPr>
        <p:scale>
          <a:sx n="40" d="100"/>
          <a:sy n="40" d="100"/>
        </p:scale>
        <p:origin x="-3307" y="-442"/>
      </p:cViewPr>
      <p:guideLst>
        <p:guide orient="horz" pos="19551"/>
        <p:guide orient="horz" pos="10368"/>
        <p:guide pos="21376"/>
        <p:guide pos="6187"/>
        <p:guide pos="26410"/>
        <p:guide pos="1217"/>
        <p:guide pos="19873"/>
        <p:guide pos="775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2.PNG>
</file>

<file path=ppt/media/image3.pn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2/13/2018</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9D7D82-3AAB-FE4F-A8B8-55362074E59C}" type="slidenum">
              <a:rPr lang="en-US" smtClean="0"/>
              <a:pPr/>
              <a:t>1</a:t>
            </a:fld>
            <a:endParaRPr lang="en-US" dirty="0"/>
          </a:p>
        </p:txBody>
      </p:sp>
    </p:spTree>
    <p:extLst>
      <p:ext uri="{BB962C8B-B14F-4D97-AF65-F5344CB8AC3E}">
        <p14:creationId xmlns:p14="http://schemas.microsoft.com/office/powerpoint/2010/main" val="3577952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304713" y="9976466"/>
            <a:ext cx="19243675" cy="12045642"/>
          </a:xfrm>
          <a:prstGeom prst="rect">
            <a:avLst/>
          </a:prstGeom>
        </p:spPr>
        <p:txBody>
          <a:bodyPr vert="horz"/>
          <a:lstStyle>
            <a:lvl1pPr>
              <a:defRPr sz="9600">
                <a:latin typeface="Verdana"/>
                <a:cs typeface="Verdana"/>
              </a:defRPr>
            </a:lvl1pPr>
          </a:lstStyle>
          <a:p>
            <a:endParaRPr lang="en-US" dirty="0"/>
          </a:p>
        </p:txBody>
      </p:sp>
      <p:sp>
        <p:nvSpPr>
          <p:cNvPr id="6" name="Picture Placeholder 4"/>
          <p:cNvSpPr>
            <a:spLocks noGrp="1"/>
          </p:cNvSpPr>
          <p:nvPr>
            <p:ph type="pic" sz="quarter" idx="11"/>
          </p:nvPr>
        </p:nvSpPr>
        <p:spPr>
          <a:xfrm>
            <a:off x="33934400" y="22022108"/>
            <a:ext cx="7994507" cy="9101138"/>
          </a:xfrm>
          <a:prstGeom prst="rect">
            <a:avLst/>
          </a:prstGeom>
        </p:spPr>
        <p:txBody>
          <a:bodyPr vert="horz"/>
          <a:lstStyle>
            <a:lvl1pPr>
              <a:defRPr sz="9600">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1" name="Rectangle 10"/>
          <p:cNvSpPr/>
          <p:nvPr userDrawn="1"/>
        </p:nvSpPr>
        <p:spPr>
          <a:xfrm>
            <a:off x="32804491" y="1731788"/>
            <a:ext cx="10353950" cy="3049166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33" name="Rectangle 32"/>
          <p:cNvSpPr/>
          <p:nvPr userDrawn="1"/>
        </p:nvSpPr>
        <p:spPr>
          <a:xfrm>
            <a:off x="9988062" y="720448"/>
            <a:ext cx="33170379"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cxnSp>
        <p:nvCxnSpPr>
          <p:cNvPr id="14" name="Straight Connector 13"/>
          <p:cNvCxnSpPr/>
          <p:nvPr userDrawn="1"/>
        </p:nvCxnSpPr>
        <p:spPr>
          <a:xfrm flipV="1">
            <a:off x="11086708"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userDrawn="1"/>
        </p:nvSpPr>
        <p:spPr>
          <a:xfrm>
            <a:off x="9486509"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6" name="Straight Connector 15"/>
          <p:cNvCxnSpPr/>
          <p:nvPr userDrawn="1"/>
        </p:nvCxnSpPr>
        <p:spPr>
          <a:xfrm flipV="1">
            <a:off x="32804490"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userDrawn="1"/>
        </p:nvSpPr>
        <p:spPr>
          <a:xfrm>
            <a:off x="31204291"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9" name="Straight Connector 18"/>
          <p:cNvCxnSpPr/>
          <p:nvPr userDrawn="1"/>
        </p:nvCxnSpPr>
        <p:spPr>
          <a:xfrm flipV="1">
            <a:off x="11048216"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userDrawn="1"/>
        </p:nvSpPr>
        <p:spPr>
          <a:xfrm>
            <a:off x="9446648"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1" name="Straight Connector 20"/>
          <p:cNvCxnSpPr/>
          <p:nvPr userDrawn="1"/>
        </p:nvCxnSpPr>
        <p:spPr>
          <a:xfrm flipV="1">
            <a:off x="32805859"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2" name="Title 1"/>
          <p:cNvSpPr txBox="1">
            <a:spLocks/>
          </p:cNvSpPr>
          <p:nvPr userDrawn="1"/>
        </p:nvSpPr>
        <p:spPr>
          <a:xfrm>
            <a:off x="31204291"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3" name="Straight Connector 22"/>
          <p:cNvCxnSpPr/>
          <p:nvPr userDrawn="1"/>
        </p:nvCxnSpPr>
        <p:spPr>
          <a:xfrm rot="16200000" flipV="1">
            <a:off x="-1092201" y="25473947"/>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userDrawn="1"/>
        </p:nvSpPr>
        <p:spPr>
          <a:xfrm>
            <a:off x="-6807200" y="25041022"/>
            <a:ext cx="4876798" cy="254225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lnSpc>
                <a:spcPct val="120000"/>
              </a:lnSpc>
            </a:pPr>
            <a:r>
              <a:rPr lang="en-US" sz="5400" b="0" i="0" cap="none" spc="170" dirty="0">
                <a:solidFill>
                  <a:schemeClr val="tx1"/>
                </a:solidFill>
                <a:latin typeface="Verdana Regular" charset="0"/>
                <a:cs typeface="Verdana Regular" charset="0"/>
              </a:rPr>
              <a:t>NO</a:t>
            </a:r>
            <a:r>
              <a:rPr lang="en-US" sz="5400" b="0" i="0" cap="none" spc="170" baseline="0" dirty="0">
                <a:solidFill>
                  <a:schemeClr val="tx1"/>
                </a:solidFill>
                <a:latin typeface="Verdana Regular" charset="0"/>
                <a:cs typeface="Verdana Regular" charset="0"/>
              </a:rPr>
              <a:t> TEXT </a:t>
            </a:r>
          </a:p>
          <a:p>
            <a:pPr algn="ctr">
              <a:lnSpc>
                <a:spcPct val="120000"/>
              </a:lnSpc>
            </a:pPr>
            <a:r>
              <a:rPr lang="en-US" sz="5400" b="0" i="0" cap="none" spc="170" baseline="0" dirty="0">
                <a:solidFill>
                  <a:schemeClr val="tx1"/>
                </a:solidFill>
                <a:latin typeface="Verdana Regular" charset="0"/>
                <a:cs typeface="Verdana Regular" charset="0"/>
              </a:rPr>
              <a:t>IN ORANGE BOX BELOW THIS LINE</a:t>
            </a:r>
            <a:endParaRPr lang="en-US" sz="5400" b="0" i="0" cap="none" spc="170" dirty="0">
              <a:solidFill>
                <a:schemeClr val="tx1"/>
              </a:solidFill>
              <a:latin typeface="Verdana Regular" charset="0"/>
              <a:cs typeface="Verdana Regular" charset="0"/>
            </a:endParaRPr>
          </a:p>
        </p:txBody>
      </p:sp>
      <p:sp>
        <p:nvSpPr>
          <p:cNvPr id="8" name="Rectangle 7"/>
          <p:cNvSpPr/>
          <p:nvPr/>
        </p:nvSpPr>
        <p:spPr>
          <a:xfrm>
            <a:off x="732759" y="720448"/>
            <a:ext cx="10353950"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solidFill>
                <a:schemeClr val="tx1"/>
              </a:solidFill>
              <a:latin typeface="Verdana Regular" charset="0"/>
            </a:endParaRPr>
          </a:p>
        </p:txBody>
      </p:sp>
      <p:sp>
        <p:nvSpPr>
          <p:cNvPr id="24"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png"/><Relationship Id="rId10" Type="http://schemas.openxmlformats.org/officeDocument/2006/relationships/hyperlink" Target="mailto:hellwegk@oregonstate.edu" TargetMode="External"/><Relationship Id="rId4" Type="http://schemas.openxmlformats.org/officeDocument/2006/relationships/image" Target="../media/image3.png"/><Relationship Id="rId9" Type="http://schemas.openxmlformats.org/officeDocument/2006/relationships/hyperlink" Target="mailto:fowlerh@oregonstate.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EAA35BC1-1A2B-464F-91E6-349F758C520D}"/>
              </a:ext>
            </a:extLst>
          </p:cNvPr>
          <p:cNvPicPr>
            <a:picLocks noGrp="1" noChangeAspect="1"/>
          </p:cNvPicPr>
          <p:nvPr>
            <p:ph type="pic" sz="quarter" idx="10"/>
          </p:nvPr>
        </p:nvPicPr>
        <p:blipFill rotWithShape="1">
          <a:blip r:embed="rId3"/>
          <a:srcRect l="1" t="1" r="-993" b="24492"/>
          <a:stretch/>
        </p:blipFill>
        <p:spPr>
          <a:xfrm>
            <a:off x="11738878" y="9823229"/>
            <a:ext cx="20413444" cy="8818064"/>
          </a:xfrm>
        </p:spPr>
      </p:pic>
      <p:sp>
        <p:nvSpPr>
          <p:cNvPr id="6" name="Text Placeholder 16"/>
          <p:cNvSpPr txBox="1">
            <a:spLocks/>
          </p:cNvSpPr>
          <p:nvPr/>
        </p:nvSpPr>
        <p:spPr>
          <a:xfrm>
            <a:off x="12292014" y="21012638"/>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Regular" charset="0"/>
              </a:rPr>
              <a:t>Project description</a:t>
            </a:r>
          </a:p>
        </p:txBody>
      </p:sp>
      <p:sp>
        <p:nvSpPr>
          <p:cNvPr id="7" name="Text Placeholder 18"/>
          <p:cNvSpPr txBox="1">
            <a:spLocks/>
          </p:cNvSpPr>
          <p:nvPr/>
        </p:nvSpPr>
        <p:spPr>
          <a:xfrm>
            <a:off x="12286390" y="22375326"/>
            <a:ext cx="9135285" cy="8515152"/>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Regular" charset="0"/>
              </a:rPr>
              <a:t>In order to accomplish the goals of this project, the </a:t>
            </a:r>
            <a:r>
              <a:rPr lang="en-US" dirty="0" err="1">
                <a:latin typeface="Verdana Regular" charset="0"/>
              </a:rPr>
              <a:t>ConnectBasket</a:t>
            </a:r>
            <a:r>
              <a:rPr lang="en-US" dirty="0">
                <a:latin typeface="Verdana Regular" charset="0"/>
              </a:rPr>
              <a:t> website was created. The website provides a platform for hospital employees to log in and access several features such as creating, editing, and viewing messages for specific pets and owners.</a:t>
            </a:r>
          </a:p>
          <a:p>
            <a:pPr>
              <a:spcAft>
                <a:spcPts val="2600"/>
              </a:spcAft>
            </a:pPr>
            <a:r>
              <a:rPr lang="en-US" dirty="0">
                <a:latin typeface="Verdana Regular" charset="0"/>
              </a:rPr>
              <a:t>The website is hosted using an Apache web server running on a Linux Ubuntu server operating system. The data for our website is stored in a MySQL database and PHP was used for interaction between the website and the database. The front end of our website was made using the AngularJS framework along with HTML and CSS.</a:t>
            </a:r>
          </a:p>
          <a:p>
            <a:pPr>
              <a:spcAft>
                <a:spcPts val="2600"/>
              </a:spcAft>
            </a:pPr>
            <a:r>
              <a:rPr lang="en-US" dirty="0">
                <a:latin typeface="Verdana Regular" charset="0"/>
              </a:rPr>
              <a:t>We chose to create a website for our project because the users wanted to be able to access the project from desktop computers and mobile devices, and a website was the best way provide that in the time available for the project.</a:t>
            </a:r>
          </a:p>
        </p:txBody>
      </p:sp>
      <p:sp>
        <p:nvSpPr>
          <p:cNvPr id="8" name="Text Placeholder 16"/>
          <p:cNvSpPr txBox="1">
            <a:spLocks/>
          </p:cNvSpPr>
          <p:nvPr/>
        </p:nvSpPr>
        <p:spPr>
          <a:xfrm>
            <a:off x="22311016" y="21012638"/>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Regular" charset="0"/>
              </a:rPr>
              <a:t>Project outcomes</a:t>
            </a:r>
          </a:p>
        </p:txBody>
      </p:sp>
      <p:sp>
        <p:nvSpPr>
          <p:cNvPr id="9" name="Text Placeholder 18"/>
          <p:cNvSpPr txBox="1">
            <a:spLocks/>
          </p:cNvSpPr>
          <p:nvPr/>
        </p:nvSpPr>
        <p:spPr>
          <a:xfrm>
            <a:off x="22064111" y="22375326"/>
            <a:ext cx="9418320" cy="5693866"/>
          </a:xfrm>
          <a:prstGeom prst="rect">
            <a:avLst/>
          </a:prstGeom>
        </p:spPr>
        <p:txBody>
          <a:bodyPr wrap="square" lIns="0" tIns="0" rIns="0" bIns="0">
            <a:spAutoFit/>
          </a:bodyPr>
          <a:lstStyle>
            <a:lvl1pPr marL="457200" indent="-457200" algn="l" defTabSz="4389120" rtl="0" eaLnBrk="1" latinLnBrk="0" hangingPunct="1">
              <a:lnSpc>
                <a:spcPts val="3360"/>
              </a:lnSpc>
              <a:spcBef>
                <a:spcPts val="0"/>
              </a:spcBef>
              <a:spcAft>
                <a:spcPts val="800"/>
              </a:spcAft>
              <a:buFont typeface="Arial" charset="0"/>
              <a:buChar char="•"/>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endParaRPr lang="en-US" dirty="0">
              <a:latin typeface="Verdana Regular" charset="0"/>
            </a:endParaRPr>
          </a:p>
          <a:p>
            <a:pPr>
              <a:spcAft>
                <a:spcPts val="2600"/>
              </a:spcAft>
            </a:pPr>
            <a:r>
              <a:rPr lang="en-US" dirty="0">
                <a:latin typeface="Verdana Regular" charset="0"/>
              </a:rPr>
              <a:t>Using a website will decrease the amount of paper that is printed at the veterinary hospital.</a:t>
            </a:r>
          </a:p>
          <a:p>
            <a:pPr>
              <a:spcAft>
                <a:spcPts val="2600"/>
              </a:spcAft>
            </a:pPr>
            <a:r>
              <a:rPr lang="en-US" dirty="0">
                <a:latin typeface="Verdana Regular" charset="0"/>
              </a:rPr>
              <a:t>Efficiency of taking messages from pet owners is increased with the new system.</a:t>
            </a:r>
          </a:p>
          <a:p>
            <a:pPr>
              <a:spcAft>
                <a:spcPts val="2600"/>
              </a:spcAft>
            </a:pPr>
            <a:r>
              <a:rPr lang="en-US" dirty="0">
                <a:latin typeface="Verdana Regular" charset="0"/>
              </a:rPr>
              <a:t>Having access from mobile devices allows employees to be quicker in responding to messages providing faster and better care for pets.</a:t>
            </a:r>
          </a:p>
          <a:p>
            <a:pPr marL="0" indent="0">
              <a:spcAft>
                <a:spcPts val="2600"/>
              </a:spcAft>
              <a:buNone/>
            </a:pPr>
            <a:endParaRPr lang="en-US" dirty="0">
              <a:latin typeface="Verdana Regular" charset="0"/>
            </a:endParaRPr>
          </a:p>
        </p:txBody>
      </p:sp>
      <p:sp>
        <p:nvSpPr>
          <p:cNvPr id="10" name="Text Placeholder 16"/>
          <p:cNvSpPr txBox="1">
            <a:spLocks/>
          </p:cNvSpPr>
          <p:nvPr/>
        </p:nvSpPr>
        <p:spPr>
          <a:xfrm>
            <a:off x="1931989" y="4588832"/>
            <a:ext cx="8158690" cy="1329595"/>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Introduction and background</a:t>
            </a:r>
          </a:p>
        </p:txBody>
      </p:sp>
      <p:sp>
        <p:nvSpPr>
          <p:cNvPr id="11" name="Text Placeholder 18"/>
          <p:cNvSpPr txBox="1">
            <a:spLocks/>
          </p:cNvSpPr>
          <p:nvPr/>
        </p:nvSpPr>
        <p:spPr>
          <a:xfrm>
            <a:off x="1964266" y="6422030"/>
            <a:ext cx="8126412" cy="6505692"/>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solidFill>
                  <a:schemeClr val="bg1"/>
                </a:solidFill>
                <a:latin typeface="Verdana" charset="0"/>
                <a:ea typeface="Verdana" charset="0"/>
                <a:cs typeface="Verdana" charset="0"/>
              </a:rPr>
              <a:t>Having an efficient and easy-to-use software system for managing operations is integral for any company, and the Oregon State University Veterinary Hospital is no exception. The current software used by the hospital to manage their daily operations is decades old and doesn’t allow efficient communication within the hospital. This software causes many unnecessary errors and patient and owner suffering that could be avoided with a better system. The hospital needs a new software package that will not only provide a system that doesn’t hinder workflow, but will improve it and allow for increased efficiency. </a:t>
            </a:r>
          </a:p>
        </p:txBody>
      </p:sp>
      <p:sp>
        <p:nvSpPr>
          <p:cNvPr id="12" name="Title 1"/>
          <p:cNvSpPr txBox="1">
            <a:spLocks/>
          </p:cNvSpPr>
          <p:nvPr/>
        </p:nvSpPr>
        <p:spPr>
          <a:xfrm>
            <a:off x="12292012" y="3463917"/>
            <a:ext cx="19544200"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Connectbasket</a:t>
            </a:r>
          </a:p>
        </p:txBody>
      </p:sp>
      <p:sp>
        <p:nvSpPr>
          <p:cNvPr id="13" name="Subtitle 2"/>
          <p:cNvSpPr txBox="1">
            <a:spLocks/>
          </p:cNvSpPr>
          <p:nvPr/>
        </p:nvSpPr>
        <p:spPr>
          <a:xfrm>
            <a:off x="12292012" y="5503233"/>
            <a:ext cx="19544199" cy="6080503"/>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Georgia" charset="0"/>
                <a:ea typeface="Georgia" charset="0"/>
                <a:cs typeface="Georgia" charset="0"/>
              </a:rPr>
              <a:t>Software to help improve pet care at the OSU Veterinary Hospital by streamlining internal hospital communication</a:t>
            </a:r>
          </a:p>
        </p:txBody>
      </p:sp>
      <p:sp>
        <p:nvSpPr>
          <p:cNvPr id="14" name="Text Placeholder 16"/>
          <p:cNvSpPr txBox="1">
            <a:spLocks/>
          </p:cNvSpPr>
          <p:nvPr/>
        </p:nvSpPr>
        <p:spPr>
          <a:xfrm>
            <a:off x="33934401" y="12433419"/>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err="1">
                <a:solidFill>
                  <a:srgbClr val="FFFFFF"/>
                </a:solidFill>
                <a:latin typeface="Verdana Regular" charset="0"/>
              </a:rPr>
              <a:t>REsults</a:t>
            </a:r>
            <a:endParaRPr lang="en-US" dirty="0">
              <a:solidFill>
                <a:srgbClr val="FFFFFF"/>
              </a:solidFill>
              <a:latin typeface="Verdana Regular" charset="0"/>
            </a:endParaRPr>
          </a:p>
        </p:txBody>
      </p:sp>
      <p:sp>
        <p:nvSpPr>
          <p:cNvPr id="16" name="Title 1"/>
          <p:cNvSpPr txBox="1">
            <a:spLocks/>
          </p:cNvSpPr>
          <p:nvPr/>
        </p:nvSpPr>
        <p:spPr>
          <a:xfrm>
            <a:off x="38032266" y="754123"/>
            <a:ext cx="3811058"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r" fontAlgn="ctr">
              <a:spcBef>
                <a:spcPts val="0"/>
              </a:spcBef>
            </a:pPr>
            <a:r>
              <a:rPr lang="en-US" sz="5400" spc="520" baseline="0" dirty="0">
                <a:latin typeface="Impact" charset="0"/>
                <a:ea typeface="Impact" charset="0"/>
                <a:cs typeface="Impact" charset="0"/>
              </a:rPr>
              <a:t>###</a:t>
            </a:r>
          </a:p>
        </p:txBody>
      </p:sp>
      <p:pic>
        <p:nvPicPr>
          <p:cNvPr id="1027" name="Picture 3" descr="https://lh4.googleusercontent.com/aLTLfJ1YP4vd2hV8j7OJulDgq-nLUL5jP6BUcrShDfrMv_0iIJ5IGlDjOQe_8Uc415DCmLHu3p-uI54DDF87Hs6IAbDBgKeihslB0BaX3L2sgYewJemw51mmXN0d9TKaQl8iLl3QiDI">
            <a:extLst>
              <a:ext uri="{FF2B5EF4-FFF2-40B4-BE49-F238E27FC236}">
                <a16:creationId xmlns:a16="http://schemas.microsoft.com/office/drawing/2014/main" id="{A7FEE052-5E75-42A7-A512-D985C2DB33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12781" y="3135517"/>
            <a:ext cx="3044824" cy="304482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3.googleusercontent.com/JK8_I_l2AEK_XlrrDNapoFumRfEhL5vWHu5VfDFKfRE-dnI11wamhp3l-WPshnohw6WRjPwrif5iAGpuFWstK_NgJGXicP-MeEa_r7zuRYb3kV-KJjxO9IkeL010uS9YLMfnSEQqlgo">
            <a:extLst>
              <a:ext uri="{FF2B5EF4-FFF2-40B4-BE49-F238E27FC236}">
                <a16:creationId xmlns:a16="http://schemas.microsoft.com/office/drawing/2014/main" id="{779FD01B-2908-4E34-88DD-E8137E037B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35766" y="3141622"/>
            <a:ext cx="2561333" cy="304015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lh4.googleusercontent.com/J8EBqIgvzPBTakfagYo2p50n7KV7lBJnkrqolVYTYCICfArx7E9P5kOCY-Du854TGLBlsgqMdBvdSKWFaKdf2i5d0TB9UNtNeI-SKL7q-1bk_Nq_DftWOhilLfglzLncEluZYlM-ik0">
            <a:extLst>
              <a:ext uri="{FF2B5EF4-FFF2-40B4-BE49-F238E27FC236}">
                <a16:creationId xmlns:a16="http://schemas.microsoft.com/office/drawing/2014/main" id="{EABBEB62-E66D-4FA1-9234-2F9471504EC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359957" y="3087127"/>
            <a:ext cx="3091280" cy="3093214"/>
          </a:xfrm>
          <a:prstGeom prst="rect">
            <a:avLst/>
          </a:prstGeom>
          <a:noFill/>
          <a:extLst>
            <a:ext uri="{909E8E84-426E-40DD-AFC4-6F175D3DCCD1}">
              <a14:hiddenFill xmlns:a14="http://schemas.microsoft.com/office/drawing/2010/main">
                <a:solidFill>
                  <a:srgbClr val="FFFFFF"/>
                </a:solidFill>
              </a14:hiddenFill>
            </a:ext>
          </a:extLst>
        </p:spPr>
      </p:pic>
      <p:sp>
        <p:nvSpPr>
          <p:cNvPr id="22" name="Text Placeholder 18">
            <a:extLst>
              <a:ext uri="{FF2B5EF4-FFF2-40B4-BE49-F238E27FC236}">
                <a16:creationId xmlns:a16="http://schemas.microsoft.com/office/drawing/2014/main" id="{49A96355-BBD2-4C98-BDA6-9175DB3B7DD5}"/>
              </a:ext>
            </a:extLst>
          </p:cNvPr>
          <p:cNvSpPr txBox="1">
            <a:spLocks/>
          </p:cNvSpPr>
          <p:nvPr/>
        </p:nvSpPr>
        <p:spPr>
          <a:xfrm>
            <a:off x="33669721" y="6391102"/>
            <a:ext cx="9034691" cy="872034"/>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latin typeface="Verdana Regular" charset="0"/>
              </a:rPr>
              <a:t>Pictured from left to right: Henry Fowler, Kailyn Hellwege, Taylor Kirkpatrick</a:t>
            </a:r>
          </a:p>
        </p:txBody>
      </p:sp>
      <p:sp>
        <p:nvSpPr>
          <p:cNvPr id="23" name="Text Placeholder 16">
            <a:extLst>
              <a:ext uri="{FF2B5EF4-FFF2-40B4-BE49-F238E27FC236}">
                <a16:creationId xmlns:a16="http://schemas.microsoft.com/office/drawing/2014/main" id="{10760CCA-E6E3-43CA-846B-269EFEE2ED9A}"/>
              </a:ext>
            </a:extLst>
          </p:cNvPr>
          <p:cNvSpPr txBox="1">
            <a:spLocks/>
          </p:cNvSpPr>
          <p:nvPr/>
        </p:nvSpPr>
        <p:spPr>
          <a:xfrm>
            <a:off x="1871258" y="13503512"/>
            <a:ext cx="815869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Project goals</a:t>
            </a:r>
          </a:p>
        </p:txBody>
      </p:sp>
      <p:sp>
        <p:nvSpPr>
          <p:cNvPr id="24" name="Text Placeholder 18">
            <a:extLst>
              <a:ext uri="{FF2B5EF4-FFF2-40B4-BE49-F238E27FC236}">
                <a16:creationId xmlns:a16="http://schemas.microsoft.com/office/drawing/2014/main" id="{429CCE48-C6AA-4947-AC60-B630A7424613}"/>
              </a:ext>
            </a:extLst>
          </p:cNvPr>
          <p:cNvSpPr txBox="1">
            <a:spLocks/>
          </p:cNvSpPr>
          <p:nvPr/>
        </p:nvSpPr>
        <p:spPr>
          <a:xfrm>
            <a:off x="1928260" y="15132034"/>
            <a:ext cx="8126412" cy="1095171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solidFill>
                  <a:schemeClr val="bg1"/>
                </a:solidFill>
                <a:latin typeface="Verdana" charset="0"/>
                <a:ea typeface="Verdana" charset="0"/>
                <a:cs typeface="Verdana" charset="0"/>
              </a:rPr>
              <a:t>Allow users to create a message which will be associated with a patient and corresponding owner</a:t>
            </a:r>
          </a:p>
          <a:p>
            <a:pPr>
              <a:spcAft>
                <a:spcPts val="2600"/>
              </a:spcAft>
            </a:pPr>
            <a:r>
              <a:rPr lang="en-US" dirty="0">
                <a:solidFill>
                  <a:schemeClr val="bg1"/>
                </a:solidFill>
                <a:latin typeface="Verdana" charset="0"/>
                <a:ea typeface="Verdana" charset="0"/>
                <a:cs typeface="Verdana" charset="0"/>
              </a:rPr>
              <a:t>Allow messages to have a status to tell whether they are open or closed</a:t>
            </a:r>
          </a:p>
          <a:p>
            <a:pPr>
              <a:spcAft>
                <a:spcPts val="2600"/>
              </a:spcAft>
            </a:pPr>
            <a:r>
              <a:rPr lang="en-US" dirty="0">
                <a:solidFill>
                  <a:schemeClr val="bg1"/>
                </a:solidFill>
                <a:latin typeface="Verdana" charset="0"/>
                <a:ea typeface="Verdana" charset="0"/>
                <a:cs typeface="Verdana" charset="0"/>
              </a:rPr>
              <a:t>Allow messages to be routed to other users or groups of users</a:t>
            </a:r>
          </a:p>
          <a:p>
            <a:pPr>
              <a:spcAft>
                <a:spcPts val="2600"/>
              </a:spcAft>
            </a:pPr>
            <a:r>
              <a:rPr lang="en-US" dirty="0">
                <a:solidFill>
                  <a:schemeClr val="bg1"/>
                </a:solidFill>
                <a:latin typeface="Verdana" charset="0"/>
                <a:ea typeface="Verdana" charset="0"/>
                <a:cs typeface="Verdana" charset="0"/>
              </a:rPr>
              <a:t>Allow notes to be added to messages</a:t>
            </a:r>
          </a:p>
          <a:p>
            <a:pPr>
              <a:spcAft>
                <a:spcPts val="2600"/>
              </a:spcAft>
            </a:pPr>
            <a:r>
              <a:rPr lang="en-US" dirty="0">
                <a:solidFill>
                  <a:schemeClr val="bg1"/>
                </a:solidFill>
                <a:latin typeface="Verdana" charset="0"/>
                <a:ea typeface="Verdana" charset="0"/>
                <a:cs typeface="Verdana" charset="0"/>
              </a:rPr>
              <a:t>Allow users to have profiles where they can select or change their group membership</a:t>
            </a:r>
          </a:p>
          <a:p>
            <a:pPr>
              <a:spcAft>
                <a:spcPts val="2600"/>
              </a:spcAft>
            </a:pPr>
            <a:r>
              <a:rPr lang="en-US" dirty="0">
                <a:solidFill>
                  <a:schemeClr val="bg1"/>
                </a:solidFill>
                <a:latin typeface="Verdana" charset="0"/>
                <a:ea typeface="Verdana" charset="0"/>
                <a:cs typeface="Verdana" charset="0"/>
              </a:rPr>
              <a:t>Provide an audit log of all messages created over a given time period</a:t>
            </a:r>
          </a:p>
          <a:p>
            <a:pPr>
              <a:spcAft>
                <a:spcPts val="2600"/>
              </a:spcAft>
            </a:pPr>
            <a:r>
              <a:rPr lang="en-US" dirty="0">
                <a:solidFill>
                  <a:schemeClr val="bg1"/>
                </a:solidFill>
                <a:latin typeface="Verdana" charset="0"/>
                <a:ea typeface="Verdana" charset="0"/>
                <a:cs typeface="Verdana" charset="0"/>
              </a:rPr>
              <a:t>Increase the overall efficiency of messages being transported throughout the hospital </a:t>
            </a:r>
          </a:p>
          <a:p>
            <a:pPr>
              <a:spcAft>
                <a:spcPts val="2600"/>
              </a:spcAft>
            </a:pPr>
            <a:r>
              <a:rPr lang="en-US" dirty="0">
                <a:solidFill>
                  <a:schemeClr val="bg1"/>
                </a:solidFill>
                <a:latin typeface="Verdana" charset="0"/>
                <a:ea typeface="Verdana" charset="0"/>
                <a:cs typeface="Verdana" charset="0"/>
              </a:rPr>
              <a:t>Reduce the amount of paper being printed</a:t>
            </a:r>
          </a:p>
          <a:p>
            <a:pPr>
              <a:spcAft>
                <a:spcPts val="2600"/>
              </a:spcAft>
            </a:pPr>
            <a:r>
              <a:rPr lang="en-US" dirty="0">
                <a:solidFill>
                  <a:schemeClr val="bg1"/>
                </a:solidFill>
                <a:latin typeface="Verdana" charset="0"/>
                <a:ea typeface="Verdana" charset="0"/>
                <a:cs typeface="Verdana" charset="0"/>
              </a:rPr>
              <a:t>Reduce errors in the communication process of the hospital </a:t>
            </a:r>
          </a:p>
        </p:txBody>
      </p:sp>
      <p:pic>
        <p:nvPicPr>
          <p:cNvPr id="2" name="Picture 1">
            <a:extLst>
              <a:ext uri="{FF2B5EF4-FFF2-40B4-BE49-F238E27FC236}">
                <a16:creationId xmlns:a16="http://schemas.microsoft.com/office/drawing/2014/main" id="{83A4A9E1-1BB5-4D81-A08D-CCD663C9403A}"/>
              </a:ext>
            </a:extLst>
          </p:cNvPr>
          <p:cNvPicPr>
            <a:picLocks noChangeAspect="1"/>
          </p:cNvPicPr>
          <p:nvPr/>
        </p:nvPicPr>
        <p:blipFill>
          <a:blip r:embed="rId7"/>
          <a:stretch>
            <a:fillRect/>
          </a:stretch>
        </p:blipFill>
        <p:spPr>
          <a:xfrm>
            <a:off x="33091692" y="14232261"/>
            <a:ext cx="9751757" cy="4044988"/>
          </a:xfrm>
          <a:prstGeom prst="rect">
            <a:avLst/>
          </a:prstGeom>
        </p:spPr>
      </p:pic>
      <p:sp>
        <p:nvSpPr>
          <p:cNvPr id="3" name="TextBox 2">
            <a:extLst>
              <a:ext uri="{FF2B5EF4-FFF2-40B4-BE49-F238E27FC236}">
                <a16:creationId xmlns:a16="http://schemas.microsoft.com/office/drawing/2014/main" id="{077072ED-AE3C-4459-8213-93CAC1F2FD73}"/>
              </a:ext>
            </a:extLst>
          </p:cNvPr>
          <p:cNvSpPr txBox="1"/>
          <p:nvPr/>
        </p:nvSpPr>
        <p:spPr>
          <a:xfrm flipH="1">
            <a:off x="33091691" y="18716827"/>
            <a:ext cx="9612719" cy="523220"/>
          </a:xfrm>
          <a:prstGeom prst="rect">
            <a:avLst/>
          </a:prstGeom>
          <a:noFill/>
        </p:spPr>
        <p:txBody>
          <a:bodyPr wrap="square" rtlCol="0">
            <a:spAutoFit/>
          </a:bodyPr>
          <a:lstStyle/>
          <a:p>
            <a:r>
              <a:rPr lang="en-US" sz="2800" dirty="0">
                <a:latin typeface="Verdana Regular"/>
              </a:rPr>
              <a:t>Users must log in to access the system</a:t>
            </a:r>
          </a:p>
        </p:txBody>
      </p:sp>
      <p:pic>
        <p:nvPicPr>
          <p:cNvPr id="4" name="Picture 3">
            <a:extLst>
              <a:ext uri="{FF2B5EF4-FFF2-40B4-BE49-F238E27FC236}">
                <a16:creationId xmlns:a16="http://schemas.microsoft.com/office/drawing/2014/main" id="{DEC378E9-B898-4441-8A69-DED3788EC083}"/>
              </a:ext>
            </a:extLst>
          </p:cNvPr>
          <p:cNvPicPr>
            <a:picLocks noChangeAspect="1"/>
          </p:cNvPicPr>
          <p:nvPr/>
        </p:nvPicPr>
        <p:blipFill>
          <a:blip r:embed="rId8"/>
          <a:stretch>
            <a:fillRect/>
          </a:stretch>
        </p:blipFill>
        <p:spPr>
          <a:xfrm>
            <a:off x="33091691" y="19640084"/>
            <a:ext cx="9751758" cy="6532161"/>
          </a:xfrm>
          <a:prstGeom prst="rect">
            <a:avLst/>
          </a:prstGeom>
        </p:spPr>
      </p:pic>
      <p:sp>
        <p:nvSpPr>
          <p:cNvPr id="25" name="TextBox 24">
            <a:extLst>
              <a:ext uri="{FF2B5EF4-FFF2-40B4-BE49-F238E27FC236}">
                <a16:creationId xmlns:a16="http://schemas.microsoft.com/office/drawing/2014/main" id="{470E351C-35AA-49F5-AF77-B5CA9995A555}"/>
              </a:ext>
            </a:extLst>
          </p:cNvPr>
          <p:cNvSpPr txBox="1"/>
          <p:nvPr/>
        </p:nvSpPr>
        <p:spPr>
          <a:xfrm flipH="1">
            <a:off x="33207386" y="26536996"/>
            <a:ext cx="9612719" cy="954107"/>
          </a:xfrm>
          <a:prstGeom prst="rect">
            <a:avLst/>
          </a:prstGeom>
          <a:noFill/>
        </p:spPr>
        <p:txBody>
          <a:bodyPr wrap="square" rtlCol="0">
            <a:spAutoFit/>
          </a:bodyPr>
          <a:lstStyle/>
          <a:p>
            <a:r>
              <a:rPr lang="en-US" sz="2800" dirty="0">
                <a:latin typeface="Verdana Regular"/>
              </a:rPr>
              <a:t>Administrators can create new users and give them access to the system</a:t>
            </a:r>
          </a:p>
        </p:txBody>
      </p:sp>
      <p:sp>
        <p:nvSpPr>
          <p:cNvPr id="27" name="Text Placeholder 18">
            <a:extLst>
              <a:ext uri="{FF2B5EF4-FFF2-40B4-BE49-F238E27FC236}">
                <a16:creationId xmlns:a16="http://schemas.microsoft.com/office/drawing/2014/main" id="{4CC69F21-4C4A-4C00-A7D4-C52064969C16}"/>
              </a:ext>
            </a:extLst>
          </p:cNvPr>
          <p:cNvSpPr txBox="1">
            <a:spLocks/>
          </p:cNvSpPr>
          <p:nvPr/>
        </p:nvSpPr>
        <p:spPr>
          <a:xfrm>
            <a:off x="33091692" y="7363267"/>
            <a:ext cx="9961308" cy="5052665"/>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latin typeface="Verdana Regular" charset="0"/>
              </a:rPr>
              <a:t>Project client: Dr. </a:t>
            </a:r>
            <a:r>
              <a:rPr lang="en-US" dirty="0" err="1">
                <a:latin typeface="Verdana Regular" charset="0"/>
              </a:rPr>
              <a:t>Eseonu</a:t>
            </a:r>
            <a:endParaRPr lang="en-US" dirty="0">
              <a:latin typeface="Verdana Regular" charset="0"/>
            </a:endParaRPr>
          </a:p>
          <a:p>
            <a:pPr marL="0" indent="0">
              <a:spcAft>
                <a:spcPts val="2600"/>
              </a:spcAft>
              <a:buNone/>
            </a:pPr>
            <a:r>
              <a:rPr lang="en-US" dirty="0">
                <a:latin typeface="Verdana Regular" charset="0"/>
              </a:rPr>
              <a:t>Affiliation: Oregon State University Veterinary Hospital</a:t>
            </a:r>
          </a:p>
          <a:p>
            <a:pPr marL="0" indent="0">
              <a:spcAft>
                <a:spcPts val="2600"/>
              </a:spcAft>
              <a:buNone/>
            </a:pPr>
            <a:r>
              <a:rPr lang="en-US" dirty="0">
                <a:latin typeface="Verdana Regular" charset="0"/>
              </a:rPr>
              <a:t>Insert Vet Hospital Logo</a:t>
            </a:r>
          </a:p>
          <a:p>
            <a:pPr marL="0" indent="0">
              <a:spcAft>
                <a:spcPts val="2600"/>
              </a:spcAft>
              <a:buNone/>
            </a:pPr>
            <a:r>
              <a:rPr lang="en-US" dirty="0">
                <a:latin typeface="Verdana Regular" charset="0"/>
              </a:rPr>
              <a:t>Contact Information:</a:t>
            </a:r>
          </a:p>
          <a:p>
            <a:pPr marL="0" indent="0">
              <a:spcAft>
                <a:spcPts val="2600"/>
              </a:spcAft>
              <a:buNone/>
            </a:pPr>
            <a:r>
              <a:rPr lang="en-US" dirty="0">
                <a:latin typeface="Verdana Regular" charset="0"/>
                <a:hlinkClick r:id="rId9"/>
              </a:rPr>
              <a:t>fowlerh@oregonstate.edu</a:t>
            </a:r>
            <a:endParaRPr lang="en-US" dirty="0">
              <a:latin typeface="Verdana Regular" charset="0"/>
            </a:endParaRPr>
          </a:p>
          <a:p>
            <a:pPr marL="0" indent="0">
              <a:spcAft>
                <a:spcPts val="2600"/>
              </a:spcAft>
              <a:buNone/>
            </a:pPr>
            <a:r>
              <a:rPr lang="en-US" dirty="0">
                <a:latin typeface="Verdana Regular" charset="0"/>
                <a:hlinkClick r:id="rId10"/>
              </a:rPr>
              <a:t>hellwegk@oregonstate.edu</a:t>
            </a:r>
            <a:endParaRPr lang="en-US" dirty="0">
              <a:latin typeface="Verdana Regular" charset="0"/>
            </a:endParaRPr>
          </a:p>
          <a:p>
            <a:pPr marL="0" indent="0">
              <a:spcAft>
                <a:spcPts val="2600"/>
              </a:spcAft>
              <a:buNone/>
            </a:pPr>
            <a:r>
              <a:rPr lang="en-US" dirty="0">
                <a:latin typeface="Verdana Regular" charset="0"/>
              </a:rPr>
              <a:t>kirkpatt@oregonstate.edu</a:t>
            </a:r>
          </a:p>
        </p:txBody>
      </p:sp>
    </p:spTree>
    <p:extLst>
      <p:ext uri="{BB962C8B-B14F-4D97-AF65-F5344CB8AC3E}">
        <p14:creationId xmlns:p14="http://schemas.microsoft.com/office/powerpoint/2010/main" val="2732054176"/>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536</TotalTime>
  <Words>504</Words>
  <Application>Microsoft Office PowerPoint</Application>
  <PresentationFormat>Custom</PresentationFormat>
  <Paragraphs>36</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Fowler, Henry Logan</cp:lastModifiedBy>
  <cp:revision>65</cp:revision>
  <dcterms:created xsi:type="dcterms:W3CDTF">2017-04-19T21:01:26Z</dcterms:created>
  <dcterms:modified xsi:type="dcterms:W3CDTF">2018-02-14T01:12:49Z</dcterms:modified>
</cp:coreProperties>
</file>

<file path=docProps/thumbnail.jpeg>
</file>